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9" r:id="rId5"/>
    <p:sldId id="261" r:id="rId6"/>
    <p:sldId id="262" r:id="rId7"/>
    <p:sldId id="264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586"/>
  </p:normalViewPr>
  <p:slideViewPr>
    <p:cSldViewPr>
      <p:cViewPr varScale="1">
        <p:scale>
          <a:sx n="56" d="100"/>
          <a:sy n="56" d="100"/>
        </p:scale>
        <p:origin x="8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65" charset="0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65" charset="0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 om de tekststijl van het model te bewerken</a:t>
            </a:r>
          </a:p>
          <a:p>
            <a:pPr lvl="1"/>
            <a:r>
              <a:rPr lang="en-US" noProof="0"/>
              <a:t>Tweede niveau</a:t>
            </a:r>
          </a:p>
          <a:p>
            <a:pPr lvl="2"/>
            <a:r>
              <a:rPr lang="en-US" noProof="0"/>
              <a:t>Derde niveau</a:t>
            </a:r>
          </a:p>
          <a:p>
            <a:pPr lvl="3"/>
            <a:r>
              <a:rPr lang="en-US" noProof="0"/>
              <a:t>Vierde niveau</a:t>
            </a:r>
          </a:p>
          <a:p>
            <a:pPr lvl="4"/>
            <a:r>
              <a:rPr lang="en-US" noProof="0"/>
              <a:t>Vijfde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65" charset="0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000D8A-FE0D-44D0-BC91-37756011F3B0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A9C32-9A2D-462B-B0EF-BEB1849B7AE2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D0C98-0D9B-4DC3-8926-93048B5AC23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129B3-30FF-41AF-BA82-21A91F1FE94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60A8E-7A6B-44A5-B5E3-7E122FD4759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D0910-8BE0-4912-A21F-A90ABA56134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38104-EAD7-409D-8D9E-C30098C5CCD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D2E44-284A-4612-B900-88A04AE580C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DE0FD-5E4C-4265-AE2E-3068EEC5BA9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36E94-E3B4-4D42-BD9C-5EF68734437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0B350-6DA0-4A92-B968-B569ADFA4FC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7CAF2-FFE7-4B56-8AB7-59E57DE5D51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D68EE-E86A-4D85-A5D9-23FFB900059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5C22F-02B4-4AE7-88EE-8B2FB11C603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930D1-68C4-4737-AE54-C5F70D3D39A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7DFE27-8859-452F-9732-2A276DB9770B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file:////var/folders/gn/15rw8znx0_qdxr066m_tb27w0000gn/T/com.microsoft.Word/WebArchiveCopyPasteTempFiles/uc%3fexport=download&amp;id=13NrOGjLzJLG40r-YYc4Ityx3D98U3drg&amp;revid=0B4TgggmK0jdPSTRGNkkrRnRIdzlITWJLU1grMGZ4K0tqQ1N3PQ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905000"/>
          </a:xfrm>
        </p:spPr>
        <p:txBody>
          <a:bodyPr/>
          <a:lstStyle/>
          <a:p>
            <a:pPr eaLnBrk="1" hangingPunct="1"/>
            <a:r>
              <a:rPr lang="nl-NL" sz="3200" b="1" dirty="0"/>
              <a:t>Eindelijk ‘n uitkering!</a:t>
            </a:r>
            <a:br>
              <a:rPr lang="nl-NL" sz="3200" b="1" dirty="0"/>
            </a:br>
            <a:r>
              <a:rPr lang="nl-NL" sz="3200" b="1" dirty="0"/>
              <a:t>Met dank aan het VN Vrouwenverdrag</a:t>
            </a:r>
            <a:br>
              <a:rPr lang="en-US" sz="3200" dirty="0"/>
            </a:br>
            <a:r>
              <a:rPr lang="en-US" sz="3200" b="1" dirty="0"/>
              <a:t>10</a:t>
            </a:r>
            <a:r>
              <a:rPr lang="en-US" sz="3000" b="1" dirty="0"/>
              <a:t> </a:t>
            </a:r>
            <a:r>
              <a:rPr lang="en-US" sz="3000" b="1" dirty="0" err="1"/>
              <a:t>oktober</a:t>
            </a:r>
            <a:r>
              <a:rPr lang="en-US" sz="3000" b="1" dirty="0"/>
              <a:t> 2022</a:t>
            </a:r>
            <a:endParaRPr lang="nl-NL" sz="3000" b="1" dirty="0"/>
          </a:p>
        </p:txBody>
      </p:sp>
      <p:pic>
        <p:nvPicPr>
          <p:cNvPr id="16387" name="Picture 4" descr="vrou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666" y="2514600"/>
            <a:ext cx="7446984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4495800"/>
            <a:ext cx="3600400" cy="1752600"/>
          </a:xfrm>
        </p:spPr>
        <p:txBody>
          <a:bodyPr/>
          <a:lstStyle/>
          <a:p>
            <a:pPr eaLnBrk="1" hangingPunct="1"/>
            <a:r>
              <a:rPr lang="en-US" b="1" dirty="0" err="1"/>
              <a:t>Paneldiscussie</a:t>
            </a:r>
            <a:r>
              <a:rPr lang="en-US" b="1" dirty="0"/>
              <a:t> </a:t>
            </a:r>
          </a:p>
          <a:p>
            <a:pPr eaLnBrk="1" hangingPunct="1"/>
            <a:r>
              <a:rPr lang="en-US" b="1" dirty="0" err="1"/>
              <a:t>o.l.v</a:t>
            </a:r>
            <a:r>
              <a:rPr lang="en-US" b="1" dirty="0"/>
              <a:t>. Anja </a:t>
            </a:r>
            <a:r>
              <a:rPr lang="en-US" b="1" dirty="0" err="1"/>
              <a:t>Eleveld</a:t>
            </a:r>
            <a:r>
              <a:rPr lang="en-US" b="1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6F9997-FFF9-CB45-947A-2E3BAF565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012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025" name="Afbeelding 1" descr="/var/folders/gn/15rw8znx0_qdxr066m_tb27w0000gn/T/com.microsoft.Word/WebArchiveCopyPasteTempFiles/uc?export=download&amp;id=13NrOGjLzJLG40r-YYc4Ityx3D98U3drg&amp;revid=0B4TgggmK0jdPSTRGNkkrRnRIdzlITWJLU1grMGZ4K0tqQ1N3PQ">
            <a:extLst>
              <a:ext uri="{FF2B5EF4-FFF2-40B4-BE49-F238E27FC236}">
                <a16:creationId xmlns:a16="http://schemas.microsoft.com/office/drawing/2014/main" id="{9BC45DF3-A633-6A42-974D-002763A9C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1208"/>
            <a:ext cx="25400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DF469AB-95CF-B549-AD73-DC066B833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139" y="4838700"/>
            <a:ext cx="469244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993DAA-E9A1-EC41-9BC7-F01446872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049926"/>
              </p:ext>
            </p:extLst>
          </p:nvPr>
        </p:nvGraphicFramePr>
        <p:xfrm>
          <a:off x="5796136" y="5338316"/>
          <a:ext cx="2952328" cy="910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4028400" imgH="5880100" progId="MSPhotoEd.3">
                  <p:embed/>
                </p:oleObj>
              </mc:Choice>
              <mc:Fallback>
                <p:oleObj r:id="rId6" imgW="24028400" imgH="5880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338316"/>
                        <a:ext cx="2952328" cy="9100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41D7962-D7C6-B7E5-BE42-BB5E8795947A}"/>
              </a:ext>
            </a:extLst>
          </p:cNvPr>
          <p:cNvSpPr txBox="1"/>
          <p:nvPr/>
        </p:nvSpPr>
        <p:spPr>
          <a:xfrm>
            <a:off x="683568" y="1124745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Stelling 4</a:t>
            </a:r>
          </a:p>
          <a:p>
            <a:pPr algn="ctr"/>
            <a:endParaRPr lang="nl-NL" sz="3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Handboeken en college-studiemateriaal  moet urgent aangepast worden aan ontwikkelingen in jurisprudentie discriminatie zwangere zelfstandigen en VN-Vrouwenverdrag. </a:t>
            </a:r>
            <a:b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29757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16116B8-9FC1-3F1C-F998-61EEFB053A74}"/>
              </a:ext>
            </a:extLst>
          </p:cNvPr>
          <p:cNvSpPr txBox="1"/>
          <p:nvPr/>
        </p:nvSpPr>
        <p:spPr>
          <a:xfrm>
            <a:off x="899592" y="1196752"/>
            <a:ext cx="5958408" cy="3752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Stelling 5</a:t>
            </a:r>
            <a:b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Aanbieding bijscholing advocaten (PO-punten) op terrein VN-Vrouwenverdrag (zowel jurisprudentie als klachtrecht) is urgent.</a:t>
            </a:r>
            <a:endParaRPr lang="nl-N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8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8179A-EE0E-D84A-31BE-E548F518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7EC3F9-5F20-0E56-B400-C9F9DC5E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b="1" dirty="0"/>
              <a:t>Leontine Bijleveld</a:t>
            </a:r>
            <a:r>
              <a:rPr lang="nl-NL" dirty="0"/>
              <a:t>: </a:t>
            </a:r>
            <a:r>
              <a:rPr lang="nl-NL" sz="2400" dirty="0"/>
              <a:t>samenvatting conclusies </a:t>
            </a:r>
            <a:r>
              <a:rPr lang="nl-NL" sz="2400" b="1" i="1" dirty="0"/>
              <a:t>Eindelijk ‘n uitkering!</a:t>
            </a:r>
            <a:r>
              <a:rPr lang="nl-NL" sz="2400" b="1" dirty="0"/>
              <a:t> </a:t>
            </a:r>
            <a:r>
              <a:rPr lang="nl-NL" sz="2400" b="1" i="1" dirty="0"/>
              <a:t>Met dank aan het VN-Vrouwenverdrag</a:t>
            </a:r>
            <a:br>
              <a:rPr lang="nl-NL" sz="2400" b="1" i="1" dirty="0"/>
            </a:br>
            <a:endParaRPr lang="nl-NL" sz="2400" b="1" i="1" dirty="0"/>
          </a:p>
          <a:p>
            <a:r>
              <a:rPr lang="nl-NL" sz="2800" b="1" dirty="0"/>
              <a:t>Reactie: Prof. </a:t>
            </a:r>
            <a:r>
              <a:rPr lang="nl-NL" sz="2800" b="1" dirty="0" err="1"/>
              <a:t>Gerrard</a:t>
            </a:r>
            <a:r>
              <a:rPr lang="nl-NL" sz="2800" b="1" dirty="0"/>
              <a:t> Boot</a:t>
            </a:r>
            <a:br>
              <a:rPr lang="nl-NL" sz="2800" b="1" dirty="0"/>
            </a:br>
            <a:r>
              <a:rPr lang="nl-NL" sz="2800" b="1" dirty="0"/>
              <a:t>		Frans </a:t>
            </a:r>
            <a:r>
              <a:rPr lang="nl-NL" sz="2800" b="1" dirty="0" err="1"/>
              <a:t>Pennings</a:t>
            </a:r>
            <a:br>
              <a:rPr lang="nl-NL" sz="2800" b="1" dirty="0"/>
            </a:br>
            <a:r>
              <a:rPr lang="nl-NL" sz="2800" b="1" dirty="0"/>
              <a:t>		zaal </a:t>
            </a:r>
            <a:br>
              <a:rPr lang="nl-NL" sz="1600" b="1" dirty="0"/>
            </a:br>
            <a:endParaRPr lang="nl-NL" sz="1600" b="1" dirty="0"/>
          </a:p>
          <a:p>
            <a:r>
              <a:rPr lang="nl-NL" sz="2800" b="1" dirty="0"/>
              <a:t>Stellingen + reacties panel en zaal</a:t>
            </a:r>
          </a:p>
        </p:txBody>
      </p:sp>
    </p:spTree>
    <p:extLst>
      <p:ext uri="{BB962C8B-B14F-4D97-AF65-F5344CB8AC3E}">
        <p14:creationId xmlns:p14="http://schemas.microsoft.com/office/powerpoint/2010/main" val="243704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86E94-DD47-45D4-41FF-04F4720E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Leontine Bijleveld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44FA5E-72DB-E0AC-6B4C-22482CC7A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pPr marL="0" indent="0">
              <a:buNone/>
            </a:pPr>
            <a:r>
              <a:rPr lang="nl-NL" sz="3200" dirty="0"/>
              <a:t>Samenvatting </a:t>
            </a:r>
            <a:br>
              <a:rPr lang="nl-NL" sz="2000" dirty="0"/>
            </a:br>
            <a:r>
              <a:rPr lang="nl-NL" sz="2000" dirty="0"/>
              <a:t>1998 – invoering zwangerschapsuitkering zelfstandigen</a:t>
            </a:r>
            <a:br>
              <a:rPr lang="nl-NL" sz="2000" dirty="0"/>
            </a:br>
            <a:r>
              <a:rPr lang="nl-NL" sz="2000" dirty="0"/>
              <a:t>2004 – afschaffing </a:t>
            </a:r>
            <a:r>
              <a:rPr lang="nl-NL" sz="2000" dirty="0" err="1"/>
              <a:t>zw.uitkering</a:t>
            </a:r>
            <a:r>
              <a:rPr lang="nl-NL" sz="2000" dirty="0"/>
              <a:t> in de slipstream</a:t>
            </a:r>
            <a:br>
              <a:rPr lang="nl-NL" sz="2000" dirty="0"/>
            </a:br>
            <a:r>
              <a:rPr lang="nl-NL" sz="2000" dirty="0"/>
              <a:t>2005 (dec) – dagvaarding Staat, strijd met VN-Vrouwenverdrag</a:t>
            </a:r>
            <a:br>
              <a:rPr lang="nl-NL" sz="2000" dirty="0"/>
            </a:br>
            <a:r>
              <a:rPr lang="nl-NL" sz="2000" dirty="0"/>
              <a:t>2007 (juni) – RB Den Haag, geen rechtstreekse werking verdrag</a:t>
            </a:r>
            <a:br>
              <a:rPr lang="nl-NL" sz="2000" dirty="0"/>
            </a:br>
            <a:r>
              <a:rPr lang="nl-NL" sz="2000" dirty="0"/>
              <a:t>2008 – herinvoering </a:t>
            </a:r>
            <a:r>
              <a:rPr lang="nl-NL" sz="2000" dirty="0" err="1"/>
              <a:t>zw.uitk</a:t>
            </a:r>
            <a:r>
              <a:rPr lang="nl-NL" sz="2000" dirty="0"/>
              <a:t>. Zelfstandigen, zonder reparatie</a:t>
            </a:r>
            <a:br>
              <a:rPr lang="nl-NL" sz="2000" dirty="0"/>
            </a:br>
            <a:r>
              <a:rPr lang="nl-NL" sz="2000" dirty="0"/>
              <a:t>2009 (juli) – Hof bevestigt uitspraak, geen rechtstreekse werking</a:t>
            </a:r>
            <a:br>
              <a:rPr lang="nl-NL" sz="2000" dirty="0"/>
            </a:br>
            <a:r>
              <a:rPr lang="nl-NL" sz="2000" dirty="0"/>
              <a:t>2011 (april) – Hoge Raad idem</a:t>
            </a:r>
            <a:br>
              <a:rPr lang="nl-NL" sz="2000" dirty="0"/>
            </a:br>
            <a:r>
              <a:rPr lang="nl-NL" sz="2000" dirty="0"/>
              <a:t>2011 (nov) – klacht namens 6 gedupeerden bij CEDAW</a:t>
            </a:r>
            <a:br>
              <a:rPr lang="nl-NL" sz="2000" dirty="0"/>
            </a:br>
            <a:r>
              <a:rPr lang="nl-NL" sz="2000" dirty="0"/>
              <a:t>2014 (feb) – CEDAW: strijd met VN-Vrouwenverdrag</a:t>
            </a:r>
            <a:br>
              <a:rPr lang="nl-NL" sz="2000" dirty="0"/>
            </a:br>
            <a:r>
              <a:rPr lang="nl-NL" sz="2000" dirty="0"/>
              <a:t>2014 (sept) – regering negeert aanbevelingen CEDAW</a:t>
            </a:r>
            <a:br>
              <a:rPr lang="nl-NL" sz="2000" dirty="0"/>
            </a:br>
            <a:r>
              <a:rPr lang="nl-NL" sz="2000" dirty="0"/>
              <a:t>2015 – 2018 naar sociale zekerheidsrechter</a:t>
            </a:r>
            <a:br>
              <a:rPr lang="nl-NL" sz="2000" dirty="0"/>
            </a:br>
            <a:r>
              <a:rPr lang="nl-NL" sz="2000" dirty="0"/>
              <a:t>2017 – </a:t>
            </a:r>
            <a:r>
              <a:rPr lang="nl-NL" sz="2000" dirty="0" err="1"/>
              <a:t>CRvB</a:t>
            </a:r>
            <a:r>
              <a:rPr lang="nl-NL" sz="2000" dirty="0"/>
              <a:t>: rechtstreekse werking art. 11 lid 2 aanhef + sub b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06300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E9F61-647A-6A48-9CE2-B1E17EA1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Conclusie: Klinkend resultaat!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79A692-411A-BC4B-981B-F7F515294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000" dirty="0" err="1"/>
              <a:t>CRvB</a:t>
            </a:r>
            <a:r>
              <a:rPr lang="nl-NL" sz="2000" dirty="0"/>
              <a:t>: rechtstreekse werking bepaling VN-Vrouwenverdrag</a:t>
            </a:r>
            <a:br>
              <a:rPr lang="nl-NL" sz="2000" dirty="0"/>
            </a:b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 err="1"/>
              <a:t>CRvB</a:t>
            </a:r>
            <a:r>
              <a:rPr lang="nl-NL" sz="2000" dirty="0"/>
              <a:t>: oordeel CEDAW komt gezag toe (gaat het om resultaatsverplichting of inspanningsverplichting)</a:t>
            </a:r>
            <a:br>
              <a:rPr lang="nl-NL" sz="2000" dirty="0"/>
            </a:b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Zwangerschapsuitkering voor zelfstandigen hersteld</a:t>
            </a:r>
            <a:br>
              <a:rPr lang="nl-NL" sz="2000" dirty="0"/>
            </a:b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Meer dan 85% van de gedupeerde vrouwen kreeg compensatie-uitkering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683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43632-E4A5-678D-3FF3-EFB497077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Leontine Bijleveld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5378BC-DF1E-637F-71DF-D0679A3D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casus </a:t>
            </a:r>
            <a:r>
              <a:rPr lang="nl-NL" sz="3200" dirty="0" err="1"/>
              <a:t>Rb.Overijssel</a:t>
            </a:r>
            <a:r>
              <a:rPr lang="nl-NL" sz="3200" dirty="0"/>
              <a:t> 6 dec. 2018: kinderopvangtoeslag, uitloopperiode WW en zwangerschapsverlof </a:t>
            </a:r>
          </a:p>
          <a:p>
            <a:r>
              <a:rPr lang="nl-NL" sz="3200" dirty="0"/>
              <a:t>beroep op VN-Vrouwenverdrag en tussenvonnis </a:t>
            </a:r>
            <a:r>
              <a:rPr lang="nl-NL" sz="3200" dirty="0" err="1"/>
              <a:t>CRvB</a:t>
            </a:r>
            <a:endParaRPr lang="nl-NL" sz="3200" dirty="0"/>
          </a:p>
          <a:p>
            <a:r>
              <a:rPr lang="nl-NL" sz="3200" dirty="0"/>
              <a:t>Rb: zwangerschapsverlof mag niet meegeteld voor uitloopperiode (terugvordering niet terecht)</a:t>
            </a:r>
          </a:p>
        </p:txBody>
      </p:sp>
    </p:spTree>
    <p:extLst>
      <p:ext uri="{BB962C8B-B14F-4D97-AF65-F5344CB8AC3E}">
        <p14:creationId xmlns:p14="http://schemas.microsoft.com/office/powerpoint/2010/main" val="72321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B9228-CD5C-0048-ED8C-FB03B580A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Leontine Bijleveld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4E114-411E-9856-34E6-1B4B9690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Casus </a:t>
            </a:r>
            <a:r>
              <a:rPr lang="nl-NL" sz="3200" dirty="0" err="1"/>
              <a:t>CRvB</a:t>
            </a:r>
            <a:r>
              <a:rPr lang="nl-NL" sz="3200" dirty="0"/>
              <a:t> 12 aug. 2021, referte-eis (26/36 weken), zwangerschapsverlof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 geen beroep op VN-Vrouwenverdrag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CRvB</a:t>
            </a:r>
            <a:r>
              <a:rPr lang="nl-NL" dirty="0"/>
              <a:t>: geen discriminatie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Boot in USZ 2021/370: </a:t>
            </a:r>
            <a:r>
              <a:rPr lang="nl-NL" sz="3200" dirty="0" err="1"/>
              <a:t>CRvB</a:t>
            </a:r>
            <a:r>
              <a:rPr lang="nl-NL" sz="3200" dirty="0"/>
              <a:t> had tot andere conclusie kunnen komen (o.m. gezien eigen tussenuitspraak zwangere zelfstandigen)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684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02956D1-B682-5432-EA78-B8017A11E494}"/>
              </a:ext>
            </a:extLst>
          </p:cNvPr>
          <p:cNvSpPr txBox="1"/>
          <p:nvPr/>
        </p:nvSpPr>
        <p:spPr>
          <a:xfrm>
            <a:off x="611560" y="674400"/>
            <a:ext cx="831641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Stelling 1 </a:t>
            </a:r>
          </a:p>
          <a:p>
            <a:b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jurisprudentie zwangere zelfstandigen is vooral voor ‘rafelrandjes’ SZ van belang –zoals zwangerschapsverlof en WW en doorwerking daarvan in andere regelingen (casus referte-eis, herleving WW na start zelfstandig ondernemerschap binnen zes maanden, kinderopvangtoeslag (RB Overijssel), ….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6142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927328B-817B-A737-F606-11CE96F2E11A}"/>
              </a:ext>
            </a:extLst>
          </p:cNvPr>
          <p:cNvSpPr txBox="1"/>
          <p:nvPr/>
        </p:nvSpPr>
        <p:spPr>
          <a:xfrm>
            <a:off x="971600" y="1540487"/>
            <a:ext cx="741682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Stelling 2</a:t>
            </a:r>
          </a:p>
          <a:p>
            <a:b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onvoldoende kennis van zowel jurisprudentie VN-Vrouwenverdrag als mogelijkheden Facultatief Protocol VN-Vrouwenverdrag bij advocaten worden belangen benadeelde vrouwen te kort gedaan.</a:t>
            </a:r>
            <a:br>
              <a:rPr lang="nl-NL" sz="3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625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5B57526E-7C83-7C9C-C1C6-8A99E8F776EC}"/>
              </a:ext>
            </a:extLst>
          </p:cNvPr>
          <p:cNvSpPr txBox="1"/>
          <p:nvPr/>
        </p:nvSpPr>
        <p:spPr>
          <a:xfrm>
            <a:off x="755576" y="764704"/>
            <a:ext cx="770485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Stelling 3</a:t>
            </a:r>
          </a:p>
          <a:p>
            <a:pPr algn="ctr"/>
            <a:endParaRPr lang="nl-NL" sz="28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nl-NL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et is tijd dat advocaten en rechtbanken hun discriminatie-repertoire uitbreiden: het VN-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Vrouwenverdrag aanroepen (art. 1, 2 en 3 en specifiek art. 11) naast </a:t>
            </a:r>
            <a:r>
              <a:rPr lang="nl-NL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art. 1 12</a:t>
            </a:r>
            <a:r>
              <a:rPr lang="nl-NL" sz="2800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</a:t>
            </a:r>
            <a:r>
              <a:rPr lang="nl-NL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Protocol EVRM, art. 26 </a:t>
            </a:r>
            <a:r>
              <a:rPr lang="nl-NL" sz="2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BuPo</a:t>
            </a:r>
            <a:r>
              <a:rPr lang="nl-NL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Verdrag, Richtlijn 79/7 EEG,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art. 21 Handvest Grondrechten EU,  Herschikkingsrichtlijn 2006/54/EU</a:t>
            </a:r>
            <a:r>
              <a:rPr lang="nl-NL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resp. in overwegingen betrekken (rechtbanken).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47065"/>
      </p:ext>
    </p:extLst>
  </p:cSld>
  <p:clrMapOvr>
    <a:masterClrMapping/>
  </p:clrMapOvr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513</Words>
  <Application>Microsoft Office PowerPoint</Application>
  <PresentationFormat>Diavoorstelling (4:3)</PresentationFormat>
  <Paragraphs>35</Paragraphs>
  <Slides>11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Lege presentatie</vt:lpstr>
      <vt:lpstr>MSPhotoEd.3</vt:lpstr>
      <vt:lpstr>Eindelijk ‘n uitkering! Met dank aan het VN Vrouwenverdrag 10 oktober 2022</vt:lpstr>
      <vt:lpstr>Programma</vt:lpstr>
      <vt:lpstr>Leontine Bijleveld 1</vt:lpstr>
      <vt:lpstr>Conclusie: Klinkend resultaat! </vt:lpstr>
      <vt:lpstr>Leontine Bijleveld 3</vt:lpstr>
      <vt:lpstr>Leontine Bijleveld 4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Leontine Bijleveld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 7 oktober 2010</dc:title>
  <dc:creator>Leontine Bijleveld</dc:creator>
  <cp:lastModifiedBy>Leontine Bijleveld</cp:lastModifiedBy>
  <cp:revision>19</cp:revision>
  <cp:lastPrinted>2022-10-10T12:22:28Z</cp:lastPrinted>
  <dcterms:created xsi:type="dcterms:W3CDTF">2015-11-25T22:14:53Z</dcterms:created>
  <dcterms:modified xsi:type="dcterms:W3CDTF">2022-10-14T08:53:24Z</dcterms:modified>
</cp:coreProperties>
</file>