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tima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tima"/>
              </a:defRPr>
            </a:lvl1pPr>
          </a:lstStyle>
          <a:p>
            <a:fld id="{76D5E417-900B-F54C-8EE5-9EC8432E2373}" type="datetimeFigureOut">
              <a:rPr lang="nl-NL" smtClean="0"/>
              <a:pPr/>
              <a:t>26-11-2015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tima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tima"/>
              </a:defRPr>
            </a:lvl1pPr>
          </a:lstStyle>
          <a:p>
            <a:fld id="{89D92FEC-9F44-914F-83C5-B33AA6B41DA6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Optim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tim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tim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tim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tim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92FEC-9F44-914F-83C5-B33AA6B41DA6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92FEC-9F44-914F-83C5-B33AA6B41DA6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71778-CAD1-704C-A53F-5A1E18B8DCA7}" type="datetimeFigureOut">
              <a:rPr lang="nl-NL" smtClean="0"/>
              <a:pPr/>
              <a:t>26-11-2015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81A7-6E13-3946-9240-9AC2888A359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ima"/>
              </a:defRPr>
            </a:lvl1pPr>
          </a:lstStyle>
          <a:p>
            <a:fld id="{9C671778-CAD1-704C-A53F-5A1E18B8DCA7}" type="datetimeFigureOut">
              <a:rPr lang="nl-NL" smtClean="0"/>
              <a:pPr/>
              <a:t>26-11-2015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tima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ima"/>
              </a:defRPr>
            </a:lvl1pPr>
          </a:lstStyle>
          <a:p>
            <a:fld id="{5D5581A7-6E13-3946-9240-9AC2888A359E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Optim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tim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tim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ti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ti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ti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488" y="2702707"/>
            <a:ext cx="7772400" cy="1470025"/>
          </a:xfrm>
        </p:spPr>
        <p:txBody>
          <a:bodyPr/>
          <a:lstStyle/>
          <a:p>
            <a:r>
              <a:rPr lang="nl-NL" dirty="0" smtClean="0"/>
              <a:t>werken in het huishouden: </a:t>
            </a:r>
            <a:br>
              <a:rPr lang="nl-NL" dirty="0" smtClean="0"/>
            </a:br>
            <a:r>
              <a:rPr lang="nl-NL" dirty="0" smtClean="0"/>
              <a:t>geen baan als alle andere !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85800" y="4172732"/>
            <a:ext cx="4261186" cy="1752600"/>
          </a:xfrm>
        </p:spPr>
        <p:txBody>
          <a:bodyPr/>
          <a:lstStyle/>
          <a:p>
            <a:r>
              <a:rPr lang="nl-NL" dirty="0" smtClean="0"/>
              <a:t> </a:t>
            </a:r>
          </a:p>
          <a:p>
            <a:r>
              <a:rPr lang="nl-NL" dirty="0" smtClean="0"/>
              <a:t>Eva </a:t>
            </a:r>
            <a:r>
              <a:rPr lang="nl-NL" noProof="1" smtClean="0"/>
              <a:t>Cremers</a:t>
            </a:r>
            <a:endParaRPr lang="nl-NL" noProof="1"/>
          </a:p>
        </p:txBody>
      </p:sp>
      <p:pic>
        <p:nvPicPr>
          <p:cNvPr id="4" name="Afbeelding 3" descr="ImageDisplay.ph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161" y="0"/>
            <a:ext cx="2017395" cy="25721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dirty="0" smtClean="0"/>
              <a:t>geen objectief gerechtvaardigd indirect  onderscheid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3707" y="1641055"/>
            <a:ext cx="8873907" cy="5096339"/>
          </a:xfrm>
        </p:spPr>
        <p:txBody>
          <a:bodyPr>
            <a:noAutofit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nl-NL" sz="2800" dirty="0" smtClean="0"/>
              <a:t>zijn er </a:t>
            </a:r>
            <a:r>
              <a:rPr lang="nl-NL" sz="2800" dirty="0" smtClean="0">
                <a:solidFill>
                  <a:srgbClr val="0000FF"/>
                </a:solidFill>
              </a:rPr>
              <a:t>legitieme doelen</a:t>
            </a:r>
            <a:r>
              <a:rPr lang="nl-NL" sz="2800" dirty="0" smtClean="0"/>
              <a:t> om deeltijd huishoudelijk personeel minder rechten toe te kennen? 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nl-NL" sz="2800" dirty="0" smtClean="0"/>
              <a:t>	</a:t>
            </a:r>
            <a:r>
              <a:rPr lang="nl-NL" sz="2400" dirty="0" smtClean="0"/>
              <a:t>beleidsvrijheid lidstaat bij het voeren sociaal beleid? </a:t>
            </a:r>
            <a:r>
              <a:rPr lang="nl-NL" sz="2400" dirty="0" err="1" smtClean="0"/>
              <a:t>HvJEU</a:t>
            </a:r>
            <a:r>
              <a:rPr lang="nl-NL" sz="2400" dirty="0" smtClean="0"/>
              <a:t> </a:t>
            </a:r>
            <a:r>
              <a:rPr lang="nl-NL" sz="2400" dirty="0" err="1" smtClean="0"/>
              <a:t>Elbal</a:t>
            </a:r>
            <a:r>
              <a:rPr lang="nl-NL" sz="2400" dirty="0" smtClean="0"/>
              <a:t> </a:t>
            </a:r>
            <a:r>
              <a:rPr lang="nl-NL" sz="2400" dirty="0" err="1" smtClean="0"/>
              <a:t>Moreno</a:t>
            </a:r>
            <a:r>
              <a:rPr lang="nl-NL" sz="2400" dirty="0" smtClean="0"/>
              <a:t> 2012</a:t>
            </a:r>
          </a:p>
          <a:p>
            <a:pPr lvl="0">
              <a:spcAft>
                <a:spcPts val="600"/>
              </a:spcAft>
              <a:buNone/>
            </a:pPr>
            <a:r>
              <a:rPr lang="nl-NL" sz="2800" dirty="0" smtClean="0"/>
              <a:t>2. zijn de benadelende bepalingen </a:t>
            </a:r>
            <a:r>
              <a:rPr lang="nl-NL" sz="2800" dirty="0" smtClean="0">
                <a:solidFill>
                  <a:srgbClr val="0000FF"/>
                </a:solidFill>
              </a:rPr>
              <a:t>passend</a:t>
            </a:r>
            <a:r>
              <a:rPr lang="nl-NL" sz="2800" dirty="0" smtClean="0"/>
              <a:t> en </a:t>
            </a:r>
            <a:r>
              <a:rPr lang="nl-NL" sz="2800" dirty="0" smtClean="0">
                <a:solidFill>
                  <a:srgbClr val="0000FF"/>
                </a:solidFill>
              </a:rPr>
              <a:t>noodzakelijk</a:t>
            </a:r>
            <a:r>
              <a:rPr lang="nl-NL" sz="2800" dirty="0" smtClean="0"/>
              <a:t> om legitieme doelen te bereiken? </a:t>
            </a:r>
          </a:p>
          <a:p>
            <a:pPr lvl="0">
              <a:buNone/>
            </a:pPr>
            <a:r>
              <a:rPr lang="nl-NL" sz="2800" dirty="0" smtClean="0"/>
              <a:t>	</a:t>
            </a:r>
            <a:r>
              <a:rPr lang="nl-NL" sz="2400" i="1" dirty="0" smtClean="0"/>
              <a:t>passend: </a:t>
            </a:r>
            <a:r>
              <a:rPr lang="nl-NL" sz="2400" dirty="0" smtClean="0"/>
              <a:t>geschikt om legitieme doelstelling te bereiken? 		 algemene verklaringen volstaan niet</a:t>
            </a:r>
          </a:p>
          <a:p>
            <a:pPr lvl="0">
              <a:spcAft>
                <a:spcPts val="600"/>
              </a:spcAft>
              <a:buNone/>
            </a:pPr>
            <a:r>
              <a:rPr lang="nl-NL" sz="2400" i="1" dirty="0" smtClean="0"/>
              <a:t>	noodzakelijk: </a:t>
            </a:r>
            <a:r>
              <a:rPr lang="nl-NL" sz="2400" dirty="0" smtClean="0"/>
              <a:t>andere mogelijkheden om doel te bereiken?</a:t>
            </a:r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 lvl="0">
              <a:spcAft>
                <a:spcPts val="600"/>
              </a:spcAft>
              <a:buNone/>
            </a:pPr>
            <a:endParaRPr lang="nl-NL" sz="2800" dirty="0" smtClean="0"/>
          </a:p>
          <a:p>
            <a:pPr>
              <a:spcAft>
                <a:spcPts val="600"/>
              </a:spcAft>
            </a:pPr>
            <a:endParaRPr lang="nl-N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367224" cy="841144"/>
          </a:xfrm>
        </p:spPr>
        <p:txBody>
          <a:bodyPr>
            <a:normAutofit/>
          </a:bodyPr>
          <a:lstStyle/>
          <a:p>
            <a:r>
              <a:rPr lang="nl-NL" sz="4000" dirty="0" smtClean="0"/>
              <a:t>politiek en maatschappelijk debat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84371"/>
            <a:ext cx="8964624" cy="491818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nl-NL" sz="2400" i="1" dirty="0" smtClean="0"/>
              <a:t>2011</a:t>
            </a:r>
            <a:r>
              <a:rPr lang="nl-NL" sz="2400" dirty="0" smtClean="0"/>
              <a:t> kabinet VVD / CDA:  </a:t>
            </a:r>
            <a:r>
              <a:rPr lang="nl-NL" sz="2400" dirty="0" smtClean="0">
                <a:solidFill>
                  <a:srgbClr val="0000FF"/>
                </a:solidFill>
              </a:rPr>
              <a:t>geen ratificatie</a:t>
            </a:r>
            <a:r>
              <a:rPr lang="nl-NL" sz="2400" dirty="0" smtClean="0"/>
              <a:t> </a:t>
            </a:r>
            <a:r>
              <a:rPr lang="nl-NL" sz="2400" dirty="0" err="1" smtClean="0"/>
              <a:t>ILO-verdrag</a:t>
            </a:r>
            <a:r>
              <a:rPr lang="nl-NL" sz="2400" dirty="0" smtClean="0"/>
              <a:t> 189</a:t>
            </a:r>
          </a:p>
          <a:p>
            <a:pPr>
              <a:spcAft>
                <a:spcPts val="1800"/>
              </a:spcAft>
            </a:pPr>
            <a:r>
              <a:rPr lang="nl-NL" sz="2400" dirty="0" smtClean="0"/>
              <a:t>Voortdurende input debat </a:t>
            </a:r>
            <a:r>
              <a:rPr lang="nl-NL" sz="2400" dirty="0" smtClean="0">
                <a:solidFill>
                  <a:srgbClr val="0000FF"/>
                </a:solidFill>
              </a:rPr>
              <a:t>maatschappelijke organisaties</a:t>
            </a:r>
            <a:r>
              <a:rPr lang="nl-NL" sz="2400" dirty="0" smtClean="0"/>
              <a:t>: VVR, FNV Bondgenoten, </a:t>
            </a:r>
            <a:r>
              <a:rPr lang="nl-NL" sz="2400" dirty="0" err="1" smtClean="0"/>
              <a:t>FNV-OSB-werkgroep</a:t>
            </a:r>
            <a:r>
              <a:rPr lang="nl-NL" sz="2400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nl-NL" sz="2400" i="1" dirty="0" smtClean="0"/>
              <a:t>2012</a:t>
            </a:r>
            <a:r>
              <a:rPr lang="nl-NL" sz="2400" dirty="0" smtClean="0"/>
              <a:t> PvdA / </a:t>
            </a:r>
            <a:r>
              <a:rPr lang="nl-NL" sz="2400" dirty="0" err="1" smtClean="0"/>
              <a:t>VVD-kabinet</a:t>
            </a:r>
            <a:r>
              <a:rPr lang="nl-NL" sz="2400" dirty="0" smtClean="0"/>
              <a:t>: </a:t>
            </a:r>
            <a:r>
              <a:rPr lang="nl-NL" sz="2400" dirty="0" smtClean="0">
                <a:solidFill>
                  <a:srgbClr val="0000FF"/>
                </a:solidFill>
              </a:rPr>
              <a:t>overleg met </a:t>
            </a:r>
            <a:r>
              <a:rPr lang="nl-NL" sz="2400" dirty="0" err="1" smtClean="0">
                <a:solidFill>
                  <a:srgbClr val="0000FF"/>
                </a:solidFill>
              </a:rPr>
              <a:t>StAR</a:t>
            </a:r>
            <a:endParaRPr lang="nl-NL" sz="2400" i="1" dirty="0" smtClean="0"/>
          </a:p>
          <a:p>
            <a:pPr>
              <a:spcAft>
                <a:spcPts val="1800"/>
              </a:spcAft>
            </a:pPr>
            <a:r>
              <a:rPr lang="nl-NL" sz="2400" i="1" dirty="0" smtClean="0"/>
              <a:t>2013</a:t>
            </a:r>
            <a:r>
              <a:rPr lang="nl-NL" sz="2400" dirty="0" smtClean="0"/>
              <a:t> instelling Commissie Kalsbeek</a:t>
            </a:r>
            <a:endParaRPr lang="nl-NL" sz="2400" i="1" dirty="0" smtClean="0"/>
          </a:p>
          <a:p>
            <a:pPr>
              <a:spcAft>
                <a:spcPts val="1800"/>
              </a:spcAft>
            </a:pPr>
            <a:r>
              <a:rPr lang="nl-NL" sz="2400" i="1" dirty="0" smtClean="0"/>
              <a:t>2014</a:t>
            </a:r>
            <a:r>
              <a:rPr lang="nl-NL" sz="2400" dirty="0" smtClean="0"/>
              <a:t> </a:t>
            </a:r>
            <a:r>
              <a:rPr lang="nl-NL" sz="2400" dirty="0" smtClean="0">
                <a:solidFill>
                  <a:srgbClr val="0000FF"/>
                </a:solidFill>
              </a:rPr>
              <a:t>advies</a:t>
            </a:r>
            <a:r>
              <a:rPr lang="nl-NL" sz="2400" dirty="0" smtClean="0"/>
              <a:t> Commissie Kalsbeek</a:t>
            </a:r>
            <a:endParaRPr lang="nl-NL" sz="2400" i="1" dirty="0" smtClean="0"/>
          </a:p>
          <a:p>
            <a:pPr>
              <a:spcAft>
                <a:spcPts val="1800"/>
              </a:spcAft>
            </a:pPr>
            <a:r>
              <a:rPr lang="nl-NL" sz="2400" i="1" dirty="0" smtClean="0"/>
              <a:t>2014</a:t>
            </a:r>
            <a:r>
              <a:rPr lang="nl-NL" sz="2400" dirty="0" smtClean="0"/>
              <a:t> kabinet: </a:t>
            </a:r>
            <a:r>
              <a:rPr lang="nl-NL" sz="2400" dirty="0" smtClean="0">
                <a:solidFill>
                  <a:srgbClr val="0000FF"/>
                </a:solidFill>
              </a:rPr>
              <a:t>geen ratificatie </a:t>
            </a:r>
            <a:r>
              <a:rPr lang="nl-NL" sz="2400" dirty="0" err="1" smtClean="0"/>
              <a:t>ILO-verdrag</a:t>
            </a:r>
            <a:r>
              <a:rPr lang="nl-NL" sz="2400" dirty="0" smtClean="0"/>
              <a:t> 189 vanwege  </a:t>
            </a:r>
            <a:r>
              <a:rPr lang="nl-NL" sz="2400" dirty="0" err="1" smtClean="0"/>
              <a:t>instandhouden</a:t>
            </a:r>
            <a:r>
              <a:rPr lang="nl-NL" sz="2400" dirty="0" smtClean="0"/>
              <a:t> Regeling </a:t>
            </a:r>
            <a:r>
              <a:rPr lang="nl-NL" sz="2400" dirty="0" err="1" smtClean="0"/>
              <a:t>Dah</a:t>
            </a:r>
            <a:endParaRPr lang="nl-N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inleiding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31766"/>
            <a:ext cx="8229600" cy="4525963"/>
          </a:xfrm>
        </p:spPr>
        <p:txBody>
          <a:bodyPr>
            <a:normAutofit/>
          </a:bodyPr>
          <a:lstStyle/>
          <a:p>
            <a:r>
              <a:rPr lang="nl-NL" sz="2800" dirty="0" smtClean="0"/>
              <a:t>uitzonderingspositie op grond van Regeling Dienstverlening aan huis</a:t>
            </a:r>
          </a:p>
          <a:p>
            <a:r>
              <a:rPr lang="nl-NL" sz="2800" dirty="0" smtClean="0"/>
              <a:t>voor </a:t>
            </a:r>
            <a:r>
              <a:rPr lang="nl-NL" sz="2800" i="1" dirty="0" smtClean="0"/>
              <a:t>particuliere sector</a:t>
            </a:r>
            <a:r>
              <a:rPr lang="nl-NL" sz="2800" dirty="0" smtClean="0"/>
              <a:t> en </a:t>
            </a:r>
            <a:r>
              <a:rPr lang="nl-NL" sz="2800" i="1" dirty="0" smtClean="0"/>
              <a:t>publiek gefinancierde sector</a:t>
            </a:r>
            <a:r>
              <a:rPr lang="nl-NL" sz="2800" dirty="0" smtClean="0"/>
              <a:t> (</a:t>
            </a:r>
            <a:r>
              <a:rPr lang="nl-NL" sz="2800" dirty="0" err="1" smtClean="0"/>
              <a:t>Wmo</a:t>
            </a:r>
            <a:r>
              <a:rPr lang="nl-NL" sz="2800" dirty="0" smtClean="0"/>
              <a:t> 2015,</a:t>
            </a:r>
            <a:r>
              <a:rPr lang="nl-NL" sz="2800" dirty="0" err="1" smtClean="0"/>
              <a:t>Zvw</a:t>
            </a:r>
            <a:r>
              <a:rPr lang="nl-NL" sz="2800" dirty="0" smtClean="0"/>
              <a:t>, </a:t>
            </a:r>
            <a:r>
              <a:rPr lang="nl-NL" sz="2800" dirty="0" err="1" smtClean="0"/>
              <a:t>Wlz</a:t>
            </a:r>
            <a:r>
              <a:rPr lang="nl-NL" sz="2800" dirty="0" smtClean="0"/>
              <a:t>)</a:t>
            </a:r>
          </a:p>
          <a:p>
            <a:r>
              <a:rPr lang="nl-NL" sz="2800" dirty="0" smtClean="0">
                <a:solidFill>
                  <a:srgbClr val="0000FF"/>
                </a:solidFill>
              </a:rPr>
              <a:t>onthouding rechtsbescherming </a:t>
            </a:r>
            <a:r>
              <a:rPr lang="nl-NL" sz="2800" dirty="0" smtClean="0"/>
              <a:t>betekent </a:t>
            </a:r>
            <a:r>
              <a:rPr lang="nl-NL" sz="2800" dirty="0" smtClean="0">
                <a:solidFill>
                  <a:srgbClr val="0000FF"/>
                </a:solidFill>
              </a:rPr>
              <a:t>goedkopere dienstverlening</a:t>
            </a:r>
          </a:p>
          <a:p>
            <a:r>
              <a:rPr lang="nl-NL" sz="2800" dirty="0" smtClean="0"/>
              <a:t>2010  VVR en FNV Bondgenoten stellen rechtvaardigheid ter discussie</a:t>
            </a:r>
          </a:p>
          <a:p>
            <a:r>
              <a:rPr lang="nl-NL" sz="2800" dirty="0" smtClean="0"/>
              <a:t>2011 totstandkoming </a:t>
            </a:r>
            <a:r>
              <a:rPr lang="nl-NL" sz="2800" dirty="0" err="1" smtClean="0">
                <a:solidFill>
                  <a:srgbClr val="0000FF"/>
                </a:solidFill>
              </a:rPr>
              <a:t>ILO-verdrag</a:t>
            </a:r>
            <a:r>
              <a:rPr lang="nl-NL" sz="2800" dirty="0" smtClean="0">
                <a:solidFill>
                  <a:srgbClr val="0000FF"/>
                </a:solidFill>
              </a:rPr>
              <a:t> 189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toepasselijkheid </a:t>
            </a:r>
            <a:r>
              <a:rPr lang="nl-NL" dirty="0" smtClean="0">
                <a:solidFill>
                  <a:srgbClr val="0000FF"/>
                </a:solidFill>
              </a:rPr>
              <a:t>Regeling Dienstverlening aan huis</a:t>
            </a:r>
            <a:endParaRPr lang="nl-NL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70915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nl-NL" sz="2800" dirty="0" smtClean="0"/>
              <a:t>werknemer is in dienst van de particuliere werkgever</a:t>
            </a:r>
          </a:p>
          <a:p>
            <a:pPr>
              <a:spcAft>
                <a:spcPts val="600"/>
              </a:spcAft>
            </a:pPr>
            <a:r>
              <a:rPr lang="nl-NL" sz="2800" dirty="0" smtClean="0"/>
              <a:t>werknemer is werkzaam op minder dan vier dagen per week</a:t>
            </a:r>
          </a:p>
          <a:p>
            <a:pPr>
              <a:spcAft>
                <a:spcPts val="600"/>
              </a:spcAft>
            </a:pPr>
            <a:r>
              <a:rPr lang="nl-NL" sz="2800" dirty="0" smtClean="0"/>
              <a:t>werknemer verricht diensten ten behoeve van het huishouden</a:t>
            </a:r>
          </a:p>
          <a:p>
            <a:pPr>
              <a:spcAft>
                <a:spcPts val="600"/>
              </a:spcAft>
            </a:pPr>
            <a:r>
              <a:rPr lang="nl-NL" sz="2800" dirty="0" smtClean="0"/>
              <a:t> </a:t>
            </a:r>
            <a:r>
              <a:rPr lang="nl-NL" sz="2800" i="1" dirty="0" smtClean="0"/>
              <a:t>verrichten van diensten</a:t>
            </a:r>
            <a:r>
              <a:rPr lang="nl-NL" sz="2800" dirty="0" smtClean="0"/>
              <a:t> is ook </a:t>
            </a:r>
            <a:r>
              <a:rPr lang="nl-NL" sz="2800" i="1" dirty="0" smtClean="0"/>
              <a:t>verlenen van zorg aan de leden van het huishouden</a:t>
            </a:r>
          </a:p>
          <a:p>
            <a:pPr>
              <a:spcAft>
                <a:spcPts val="600"/>
              </a:spcAft>
            </a:pPr>
            <a:endParaRPr lang="nl-NL" sz="2800" dirty="0" smtClean="0"/>
          </a:p>
          <a:p>
            <a:pPr>
              <a:spcAft>
                <a:spcPts val="600"/>
              </a:spcAft>
            </a:pPr>
            <a:endParaRPr lang="nl-N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uitzonderingspositie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uitsluiting</a:t>
            </a:r>
            <a:r>
              <a:rPr lang="nl-NL" sz="2400" dirty="0" smtClean="0">
                <a:solidFill>
                  <a:srgbClr val="0000FF"/>
                </a:solidFill>
              </a:rPr>
              <a:t> verplichte werknemersverzekeringen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geen</a:t>
            </a:r>
            <a:r>
              <a:rPr lang="nl-NL" sz="2400" dirty="0" smtClean="0">
                <a:solidFill>
                  <a:srgbClr val="0000FF"/>
                </a:solidFill>
              </a:rPr>
              <a:t> preventieve ontslagbescherming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slechts zes weken</a:t>
            </a:r>
            <a:r>
              <a:rPr lang="nl-NL" sz="2400" dirty="0" smtClean="0">
                <a:solidFill>
                  <a:srgbClr val="0000FF"/>
                </a:solidFill>
              </a:rPr>
              <a:t> loondoorbetaling bij ziekte 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geen recht</a:t>
            </a:r>
            <a:r>
              <a:rPr lang="nl-NL" sz="2400" dirty="0" smtClean="0">
                <a:solidFill>
                  <a:srgbClr val="0000FF"/>
                </a:solidFill>
              </a:rPr>
              <a:t> op girale betaling minimumloon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verminderd recht </a:t>
            </a:r>
            <a:r>
              <a:rPr lang="nl-NL" sz="2400" dirty="0" smtClean="0">
                <a:solidFill>
                  <a:srgbClr val="0000FF"/>
                </a:solidFill>
              </a:rPr>
              <a:t>op schriftelijke informatie arbeidsrelatie </a:t>
            </a:r>
            <a:endParaRPr lang="nl-NL" sz="2400" dirty="0" smtClean="0"/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>
                <a:solidFill>
                  <a:srgbClr val="0000FF"/>
                </a:solidFill>
              </a:rPr>
              <a:t>zwangerschapsuitkering </a:t>
            </a:r>
            <a:r>
              <a:rPr lang="nl-NL" sz="2400" dirty="0" smtClean="0"/>
              <a:t>niet</a:t>
            </a:r>
            <a:r>
              <a:rPr lang="nl-NL" sz="2400" dirty="0" smtClean="0">
                <a:solidFill>
                  <a:srgbClr val="0000FF"/>
                </a:solidFill>
              </a:rPr>
              <a:t> gerelateerd aan maximumdagloon 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geen</a:t>
            </a:r>
            <a:r>
              <a:rPr lang="nl-NL" sz="2400" dirty="0" smtClean="0">
                <a:solidFill>
                  <a:srgbClr val="0000FF"/>
                </a:solidFill>
              </a:rPr>
              <a:t> adoptie- en pleegzorgverlof 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uitsluiting</a:t>
            </a:r>
            <a:r>
              <a:rPr lang="nl-NL" sz="2400" dirty="0" smtClean="0">
                <a:solidFill>
                  <a:srgbClr val="0000FF"/>
                </a:solidFill>
              </a:rPr>
              <a:t> Wet LB, geen </a:t>
            </a:r>
            <a:r>
              <a:rPr lang="nl-NL" sz="2400" dirty="0" err="1" smtClean="0">
                <a:solidFill>
                  <a:srgbClr val="0000FF"/>
                </a:solidFill>
              </a:rPr>
              <a:t>inhoudingsplicht</a:t>
            </a:r>
            <a:r>
              <a:rPr lang="nl-NL" sz="2400" dirty="0" smtClean="0">
                <a:solidFill>
                  <a:srgbClr val="0000FF"/>
                </a:solidFill>
              </a:rPr>
              <a:t> werkgever  </a:t>
            </a:r>
          </a:p>
          <a:p>
            <a:pPr marL="514350" indent="-514350">
              <a:spcAft>
                <a:spcPts val="600"/>
              </a:spcAft>
              <a:buFont typeface="Wingdings" charset="2"/>
              <a:buAutoNum type="arabicPlain"/>
            </a:pPr>
            <a:r>
              <a:rPr lang="nl-NL" sz="2400" dirty="0" smtClean="0"/>
              <a:t>geen</a:t>
            </a:r>
            <a:r>
              <a:rPr lang="nl-NL" sz="2400" dirty="0" smtClean="0">
                <a:solidFill>
                  <a:srgbClr val="0000FF"/>
                </a:solidFill>
              </a:rPr>
              <a:t> werkgeversbijdrage premie </a:t>
            </a:r>
            <a:r>
              <a:rPr lang="nl-NL" sz="2400" dirty="0" err="1" smtClean="0">
                <a:solidFill>
                  <a:srgbClr val="0000FF"/>
                </a:solidFill>
              </a:rPr>
              <a:t>Zvw</a:t>
            </a:r>
            <a:r>
              <a:rPr lang="nl-NL" sz="2400" dirty="0" smtClean="0">
                <a:solidFill>
                  <a:srgbClr val="0000FF"/>
                </a:solidFill>
              </a:rPr>
              <a:t>  </a:t>
            </a:r>
            <a:endParaRPr lang="nl-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 </a:t>
            </a:r>
            <a:r>
              <a:rPr lang="nl-NL" sz="4000" dirty="0" smtClean="0"/>
              <a:t>toepasselijke</a:t>
            </a:r>
            <a:r>
              <a:rPr lang="nl-NL" dirty="0" smtClean="0"/>
              <a:t> arbeidsrecht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nl-NL" sz="2800" dirty="0" smtClean="0"/>
              <a:t>relatie </a:t>
            </a:r>
            <a:r>
              <a:rPr lang="nl-NL" sz="2800" noProof="1" smtClean="0"/>
              <a:t>werkgever-werknemer</a:t>
            </a:r>
            <a:r>
              <a:rPr lang="nl-NL" sz="2800" dirty="0" smtClean="0"/>
              <a:t> is </a:t>
            </a:r>
            <a:r>
              <a:rPr lang="nl-NL" sz="2800" dirty="0" smtClean="0">
                <a:solidFill>
                  <a:srgbClr val="0000FF"/>
                </a:solidFill>
              </a:rPr>
              <a:t>arbeidsovereenkomst</a:t>
            </a:r>
            <a:r>
              <a:rPr lang="nl-NL" sz="2800" dirty="0" smtClean="0"/>
              <a:t> in zin van </a:t>
            </a:r>
            <a:r>
              <a:rPr lang="nl-NL" sz="2800" dirty="0" err="1" smtClean="0"/>
              <a:t>art.</a:t>
            </a:r>
            <a:r>
              <a:rPr lang="nl-NL" sz="2800" dirty="0" smtClean="0"/>
              <a:t> 7:610 BW</a:t>
            </a:r>
          </a:p>
          <a:p>
            <a:pPr>
              <a:spcAft>
                <a:spcPts val="1200"/>
              </a:spcAft>
            </a:pPr>
            <a:r>
              <a:rPr lang="nl-NL" sz="2800" dirty="0" smtClean="0">
                <a:solidFill>
                  <a:srgbClr val="0000FF"/>
                </a:solidFill>
              </a:rPr>
              <a:t>arbeidsrecht</a:t>
            </a:r>
            <a:r>
              <a:rPr lang="nl-NL" sz="2800" dirty="0" smtClean="0"/>
              <a:t> is van toepassing tenzij expliciet uitgezonderd</a:t>
            </a:r>
          </a:p>
          <a:p>
            <a:pPr>
              <a:spcAft>
                <a:spcPts val="1200"/>
              </a:spcAft>
            </a:pPr>
            <a:r>
              <a:rPr lang="nl-NL" sz="2800" dirty="0" smtClean="0"/>
              <a:t>als zorginstelling/bemiddelingsinstantie werkgever is, dan is </a:t>
            </a:r>
            <a:r>
              <a:rPr lang="nl-NL" sz="2800" dirty="0" smtClean="0">
                <a:solidFill>
                  <a:srgbClr val="0000FF"/>
                </a:solidFill>
              </a:rPr>
              <a:t>reguliere arbeidsrecht </a:t>
            </a:r>
            <a:r>
              <a:rPr lang="nl-NL" sz="2800" dirty="0" smtClean="0"/>
              <a:t>van toepassing en niet Regeling </a:t>
            </a:r>
            <a:r>
              <a:rPr lang="nl-NL" sz="2800" dirty="0" err="1" smtClean="0"/>
              <a:t>Dah</a:t>
            </a:r>
            <a:endParaRPr lang="nl-NL" sz="2800" dirty="0" smtClean="0"/>
          </a:p>
          <a:p>
            <a:pPr>
              <a:spcAft>
                <a:spcPts val="1200"/>
              </a:spcAft>
            </a:pPr>
            <a:r>
              <a:rPr lang="nl-NL" sz="2800" dirty="0" smtClean="0"/>
              <a:t>criteria Hof </a:t>
            </a:r>
            <a:r>
              <a:rPr lang="nl-NL" sz="2800" dirty="0" err="1" smtClean="0"/>
              <a:t>Arnhem-Leeuwarden</a:t>
            </a:r>
            <a:r>
              <a:rPr lang="nl-NL" sz="2800" dirty="0" smtClean="0"/>
              <a:t> + </a:t>
            </a:r>
            <a:r>
              <a:rPr lang="nl-NL" sz="2800" dirty="0" err="1" smtClean="0"/>
              <a:t>CRvB</a:t>
            </a:r>
            <a:r>
              <a:rPr lang="nl-NL" sz="2800" dirty="0" smtClean="0"/>
              <a:t> voor </a:t>
            </a:r>
            <a:r>
              <a:rPr lang="nl-NL" sz="2800" dirty="0" smtClean="0">
                <a:solidFill>
                  <a:srgbClr val="0000FF"/>
                </a:solidFill>
              </a:rPr>
              <a:t>werkgeverschap </a:t>
            </a:r>
            <a:r>
              <a:rPr lang="nl-NL" sz="2800" dirty="0" smtClean="0"/>
              <a:t>zorginstelling</a:t>
            </a:r>
          </a:p>
          <a:p>
            <a:endParaRPr lang="nl-NL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kenmerken werknemers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3391" y="1600200"/>
            <a:ext cx="8373409" cy="502999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nl-NL" sz="2000" dirty="0" smtClean="0"/>
              <a:t>in hoofdzaak </a:t>
            </a:r>
            <a:r>
              <a:rPr lang="nl-NL" sz="2000" dirty="0" smtClean="0">
                <a:solidFill>
                  <a:srgbClr val="0000FF"/>
                </a:solidFill>
              </a:rPr>
              <a:t>vrouwen</a:t>
            </a:r>
          </a:p>
          <a:p>
            <a:pPr>
              <a:spcBef>
                <a:spcPts val="1000"/>
              </a:spcBef>
            </a:pPr>
            <a:r>
              <a:rPr lang="nl-NL" sz="2000" dirty="0" smtClean="0"/>
              <a:t>351.000 werknemers </a:t>
            </a:r>
            <a:r>
              <a:rPr lang="nl-NL" sz="2000" i="1" dirty="0" smtClean="0"/>
              <a:t>(schattingen SEOR 2013)</a:t>
            </a:r>
            <a:r>
              <a:rPr lang="nl-NL" sz="2000" dirty="0" smtClean="0"/>
              <a:t> </a:t>
            </a:r>
          </a:p>
          <a:p>
            <a:pPr lvl="1">
              <a:spcBef>
                <a:spcPts val="1000"/>
              </a:spcBef>
              <a:buNone/>
            </a:pPr>
            <a:r>
              <a:rPr lang="nl-NL" sz="2000" dirty="0" smtClean="0"/>
              <a:t>	85.000 geïndiceerde markt  Regeling </a:t>
            </a:r>
            <a:r>
              <a:rPr lang="nl-NL" sz="2000" dirty="0" err="1" smtClean="0"/>
              <a:t>Dah</a:t>
            </a:r>
            <a:endParaRPr lang="nl-NL" sz="2000" dirty="0" smtClean="0"/>
          </a:p>
          <a:p>
            <a:pPr lvl="1">
              <a:spcBef>
                <a:spcPts val="1000"/>
              </a:spcBef>
              <a:buNone/>
            </a:pPr>
            <a:r>
              <a:rPr lang="nl-NL" sz="2000" dirty="0" smtClean="0"/>
              <a:t>	266.000 vrije markt</a:t>
            </a:r>
          </a:p>
          <a:p>
            <a:pPr>
              <a:spcBef>
                <a:spcPts val="1000"/>
              </a:spcBef>
            </a:pPr>
            <a:r>
              <a:rPr lang="nl-NL" sz="2000" i="1" dirty="0" smtClean="0"/>
              <a:t>particuliere dienstverlening</a:t>
            </a:r>
            <a:r>
              <a:rPr lang="nl-NL" sz="2000" dirty="0" smtClean="0"/>
              <a:t>: </a:t>
            </a:r>
          </a:p>
          <a:p>
            <a:pPr>
              <a:spcBef>
                <a:spcPts val="1000"/>
              </a:spcBef>
              <a:buNone/>
            </a:pPr>
            <a:r>
              <a:rPr lang="nl-NL" sz="2000" dirty="0" smtClean="0"/>
              <a:t>			ook ‘</a:t>
            </a:r>
            <a:r>
              <a:rPr lang="nl-NL" sz="2000" dirty="0" smtClean="0">
                <a:solidFill>
                  <a:srgbClr val="0000FF"/>
                </a:solidFill>
              </a:rPr>
              <a:t>migrant </a:t>
            </a:r>
            <a:r>
              <a:rPr lang="nl-NL" sz="2000" dirty="0" err="1" smtClean="0">
                <a:solidFill>
                  <a:srgbClr val="0000FF"/>
                </a:solidFill>
              </a:rPr>
              <a:t>domestic</a:t>
            </a:r>
            <a:r>
              <a:rPr lang="nl-NL" sz="2000" dirty="0" smtClean="0">
                <a:solidFill>
                  <a:srgbClr val="0000FF"/>
                </a:solidFill>
              </a:rPr>
              <a:t> </a:t>
            </a:r>
            <a:r>
              <a:rPr lang="nl-NL" sz="2000" dirty="0" err="1" smtClean="0">
                <a:solidFill>
                  <a:srgbClr val="0000FF"/>
                </a:solidFill>
              </a:rPr>
              <a:t>workers</a:t>
            </a:r>
            <a:r>
              <a:rPr lang="nl-NL" sz="2000" dirty="0" smtClean="0"/>
              <a:t>’</a:t>
            </a:r>
          </a:p>
          <a:p>
            <a:pPr>
              <a:spcBef>
                <a:spcPts val="1000"/>
              </a:spcBef>
              <a:buNone/>
            </a:pPr>
            <a:r>
              <a:rPr lang="nl-NL" sz="2000" dirty="0" smtClean="0"/>
              <a:t>			ook </a:t>
            </a:r>
            <a:r>
              <a:rPr lang="nl-NL" sz="2000" dirty="0" smtClean="0">
                <a:solidFill>
                  <a:srgbClr val="0000FF"/>
                </a:solidFill>
              </a:rPr>
              <a:t>zwart werk</a:t>
            </a:r>
            <a:r>
              <a:rPr lang="nl-NL" sz="2000" dirty="0" smtClean="0"/>
              <a:t> (geen afdracht IB door werknemer) </a:t>
            </a:r>
          </a:p>
          <a:p>
            <a:pPr>
              <a:spcBef>
                <a:spcPts val="1000"/>
              </a:spcBef>
            </a:pPr>
            <a:r>
              <a:rPr lang="nl-NL" sz="2000" i="1" dirty="0" smtClean="0"/>
              <a:t>publiek gefinancierde dienstverlening</a:t>
            </a:r>
            <a:r>
              <a:rPr lang="nl-NL" sz="2000" dirty="0" smtClean="0"/>
              <a:t>: </a:t>
            </a:r>
          </a:p>
          <a:p>
            <a:pPr>
              <a:spcBef>
                <a:spcPts val="1000"/>
              </a:spcBef>
              <a:buNone/>
            </a:pPr>
            <a:r>
              <a:rPr lang="nl-NL" sz="2000" dirty="0" smtClean="0"/>
              <a:t>			</a:t>
            </a:r>
            <a:r>
              <a:rPr lang="nl-NL" sz="2000" dirty="0" err="1" smtClean="0"/>
              <a:t>pgb-houder</a:t>
            </a:r>
            <a:r>
              <a:rPr lang="nl-NL" sz="2000" dirty="0" smtClean="0"/>
              <a:t> als werkgever, alfahulpen</a:t>
            </a:r>
          </a:p>
          <a:p>
            <a:pPr>
              <a:spcBef>
                <a:spcPts val="1000"/>
              </a:spcBef>
            </a:pPr>
            <a:endParaRPr lang="nl-N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kenmerken werkgevers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dirty="0" smtClean="0">
                <a:solidFill>
                  <a:srgbClr val="0000FF"/>
                </a:solidFill>
              </a:rPr>
              <a:t>natuurlijk persoon</a:t>
            </a:r>
          </a:p>
          <a:p>
            <a:r>
              <a:rPr lang="nl-NL" sz="2800" i="1" dirty="0" smtClean="0"/>
              <a:t>gewone particuliere dienstverlening</a:t>
            </a:r>
          </a:p>
          <a:p>
            <a:pPr>
              <a:buNone/>
            </a:pPr>
            <a:r>
              <a:rPr lang="nl-NL" sz="2800" i="1" dirty="0" smtClean="0"/>
              <a:t>			</a:t>
            </a:r>
            <a:r>
              <a:rPr lang="nl-NL" sz="2800" dirty="0" smtClean="0"/>
              <a:t>goed opgeleid</a:t>
            </a:r>
          </a:p>
          <a:p>
            <a:pPr>
              <a:buNone/>
            </a:pPr>
            <a:r>
              <a:rPr lang="nl-NL" sz="2800" dirty="0" smtClean="0"/>
              <a:t>			</a:t>
            </a:r>
            <a:r>
              <a:rPr lang="nl-NL" sz="2800" dirty="0" smtClean="0">
                <a:solidFill>
                  <a:srgbClr val="0000FF"/>
                </a:solidFill>
              </a:rPr>
              <a:t>relatief hoog inkomen</a:t>
            </a:r>
          </a:p>
          <a:p>
            <a:r>
              <a:rPr lang="nl-NL" sz="2800" i="1" dirty="0" smtClean="0"/>
              <a:t>publieke dienstverlening</a:t>
            </a:r>
          </a:p>
          <a:p>
            <a:pPr>
              <a:buNone/>
            </a:pPr>
            <a:r>
              <a:rPr lang="nl-NL" sz="2800" dirty="0" smtClean="0"/>
              <a:t>			</a:t>
            </a:r>
            <a:r>
              <a:rPr lang="nl-NL" sz="2800" dirty="0" smtClean="0">
                <a:solidFill>
                  <a:srgbClr val="0000FF"/>
                </a:solidFill>
              </a:rPr>
              <a:t>afhankelijkheidsrelatie</a:t>
            </a:r>
            <a:r>
              <a:rPr lang="nl-NL" sz="2800" dirty="0" smtClean="0"/>
              <a:t> en </a:t>
            </a:r>
            <a:r>
              <a:rPr lang="nl-NL" sz="2800" dirty="0" err="1" smtClean="0"/>
              <a:t>privé-sfeer</a:t>
            </a:r>
            <a:endParaRPr lang="nl-NL" sz="2800" dirty="0" smtClean="0"/>
          </a:p>
          <a:p>
            <a:pPr>
              <a:buNone/>
            </a:pPr>
            <a:r>
              <a:rPr lang="nl-NL" sz="2800" dirty="0" smtClean="0"/>
              <a:t>			diverse inkomensgroepen</a:t>
            </a:r>
          </a:p>
          <a:p>
            <a:pPr>
              <a:buNone/>
            </a:pPr>
            <a:r>
              <a:rPr lang="nl-NL" sz="2800" dirty="0" smtClean="0"/>
              <a:t>			</a:t>
            </a:r>
            <a:r>
              <a:rPr lang="nl-NL" sz="2800" dirty="0" err="1" smtClean="0"/>
              <a:t>pgb-houder</a:t>
            </a:r>
            <a:r>
              <a:rPr lang="nl-NL" sz="2800" dirty="0" smtClean="0"/>
              <a:t> recht op kosteloze 				ondersteuning werkgeverstaken door SVB </a:t>
            </a:r>
            <a:endParaRPr lang="nl-N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rechtvaardiging door wetgever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2155" y="1600200"/>
            <a:ext cx="8414645" cy="5145441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1000"/>
              </a:spcBef>
            </a:pPr>
            <a:r>
              <a:rPr lang="nl-NL" dirty="0" smtClean="0">
                <a:solidFill>
                  <a:srgbClr val="0000FF"/>
                </a:solidFill>
              </a:rPr>
              <a:t>particuliere werkgever niet opzadelen </a:t>
            </a:r>
            <a:r>
              <a:rPr lang="nl-NL" dirty="0" smtClean="0"/>
              <a:t>met administratieve lasten en andere werkgeverslasten</a:t>
            </a:r>
          </a:p>
          <a:p>
            <a:pPr marL="0">
              <a:spcBef>
                <a:spcPts val="1000"/>
              </a:spcBef>
            </a:pPr>
            <a:r>
              <a:rPr lang="nl-NL" dirty="0" smtClean="0"/>
              <a:t>verplichte werknemersverzekering geeft te veel administratieve en uitvoeringstechnische </a:t>
            </a:r>
            <a:r>
              <a:rPr lang="nl-NL" dirty="0" smtClean="0">
                <a:solidFill>
                  <a:srgbClr val="0000FF"/>
                </a:solidFill>
              </a:rPr>
              <a:t>lasten voor UWV en Belastingdienst</a:t>
            </a:r>
          </a:p>
          <a:p>
            <a:pPr marL="0">
              <a:spcBef>
                <a:spcPts val="1000"/>
              </a:spcBef>
            </a:pPr>
            <a:r>
              <a:rPr lang="nl-NL" dirty="0" smtClean="0"/>
              <a:t>ter </a:t>
            </a:r>
            <a:r>
              <a:rPr lang="nl-NL" dirty="0" smtClean="0">
                <a:solidFill>
                  <a:srgbClr val="0000FF"/>
                </a:solidFill>
              </a:rPr>
              <a:t>bescherming persoonlijke levenssfeer particuliere werkgever </a:t>
            </a:r>
            <a:r>
              <a:rPr lang="nl-NL" dirty="0" smtClean="0"/>
              <a:t>geen preventieve ontslagbescherming</a:t>
            </a:r>
          </a:p>
          <a:p>
            <a:pPr marL="0">
              <a:spcBef>
                <a:spcPts val="1000"/>
              </a:spcBef>
            </a:pPr>
            <a:r>
              <a:rPr lang="nl-NL" dirty="0" smtClean="0"/>
              <a:t>arbeidsmarkt heeft </a:t>
            </a:r>
            <a:r>
              <a:rPr lang="nl-NL" dirty="0" smtClean="0">
                <a:solidFill>
                  <a:srgbClr val="0000FF"/>
                </a:solidFill>
              </a:rPr>
              <a:t>baat bij uitzonderingspositie</a:t>
            </a:r>
          </a:p>
          <a:p>
            <a:pPr marL="400050" lvl="1">
              <a:spcBef>
                <a:spcPts val="1000"/>
              </a:spcBef>
            </a:pPr>
            <a:r>
              <a:rPr lang="nl-NL" dirty="0" smtClean="0"/>
              <a:t>vraag naar persoonlijke dienstverlening neemt toe als werknemers goedkoper zijn</a:t>
            </a:r>
          </a:p>
          <a:p>
            <a:pPr marL="400050" lvl="1">
              <a:spcBef>
                <a:spcPts val="1000"/>
              </a:spcBef>
            </a:pPr>
            <a:r>
              <a:rPr lang="nl-NL" dirty="0" smtClean="0"/>
              <a:t>volledige rechtsbescherming leidt tot toename zwart werk omdat aanbod dienstverleners duurder wordt</a:t>
            </a:r>
          </a:p>
          <a:p>
            <a:pPr marL="0">
              <a:spcBef>
                <a:spcPts val="1000"/>
              </a:spcBef>
            </a:pPr>
            <a:r>
              <a:rPr lang="nl-NL" dirty="0" smtClean="0">
                <a:solidFill>
                  <a:srgbClr val="0000FF"/>
                </a:solidFill>
              </a:rPr>
              <a:t>geen behoefte </a:t>
            </a:r>
            <a:r>
              <a:rPr lang="nl-NL" dirty="0" smtClean="0"/>
              <a:t>aan inkomensbescherming door werknemersverzekeringen, loondoorbetaling bij ziekte gedurende twee jaar of preventieve ontslagbescherming</a:t>
            </a:r>
          </a:p>
          <a:p>
            <a:pPr marL="400050" lvl="1">
              <a:spcBef>
                <a:spcPts val="1000"/>
              </a:spcBef>
            </a:pPr>
            <a:r>
              <a:rPr lang="nl-NL" dirty="0" smtClean="0"/>
              <a:t>hun inkomen is slechts een aanvulling op het gezinsinkomen</a:t>
            </a:r>
          </a:p>
          <a:p>
            <a:pPr marL="400050" lvl="1">
              <a:spcBef>
                <a:spcPts val="1000"/>
              </a:spcBef>
            </a:pPr>
            <a:r>
              <a:rPr lang="nl-NL" dirty="0" smtClean="0"/>
              <a:t>het betreft kleine deeltijdbaantjes  </a:t>
            </a:r>
          </a:p>
          <a:p>
            <a:pPr marL="0">
              <a:spcBef>
                <a:spcPts val="1000"/>
              </a:spcBef>
            </a:pP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bezwaren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NL" sz="2800" dirty="0" smtClean="0"/>
              <a:t>categorale uitsluiting huishoudelijk personeel strookt niet met </a:t>
            </a:r>
            <a:r>
              <a:rPr lang="nl-NL" sz="2800" dirty="0" smtClean="0">
                <a:solidFill>
                  <a:srgbClr val="0000FF"/>
                </a:solidFill>
              </a:rPr>
              <a:t>beschermingsgedachte sociaal recht </a:t>
            </a:r>
          </a:p>
          <a:p>
            <a:pPr>
              <a:spcAft>
                <a:spcPts val="1200"/>
              </a:spcAft>
            </a:pPr>
            <a:r>
              <a:rPr lang="nl-NL" sz="2800" dirty="0" smtClean="0"/>
              <a:t>argumenten wetgever zijn </a:t>
            </a:r>
            <a:r>
              <a:rPr lang="nl-NL" sz="2800" dirty="0" smtClean="0">
                <a:solidFill>
                  <a:srgbClr val="0000FF"/>
                </a:solidFill>
              </a:rPr>
              <a:t>generaliserend</a:t>
            </a:r>
            <a:r>
              <a:rPr lang="nl-NL" sz="2800" dirty="0" smtClean="0"/>
              <a:t>, niet of nauwelijks onderbouwd en soms onverbloemde </a:t>
            </a:r>
            <a:r>
              <a:rPr lang="nl-NL" sz="2800" dirty="0" smtClean="0">
                <a:solidFill>
                  <a:srgbClr val="0000FF"/>
                </a:solidFill>
              </a:rPr>
              <a:t>discriminatie van vrouwen</a:t>
            </a:r>
            <a:r>
              <a:rPr lang="nl-NL" sz="2800" dirty="0" smtClean="0"/>
              <a:t>  </a:t>
            </a:r>
          </a:p>
          <a:p>
            <a:pPr>
              <a:spcAft>
                <a:spcPts val="1200"/>
              </a:spcAft>
            </a:pPr>
            <a:r>
              <a:rPr lang="nl-NL" sz="2800" dirty="0" smtClean="0"/>
              <a:t>uitsluiting is in strijd met </a:t>
            </a:r>
            <a:r>
              <a:rPr lang="nl-NL" sz="2800" dirty="0" smtClean="0">
                <a:solidFill>
                  <a:srgbClr val="0000FF"/>
                </a:solidFill>
              </a:rPr>
              <a:t>internationaal recht</a:t>
            </a:r>
            <a:endParaRPr lang="nl-NL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385</Words>
  <Application>Microsoft Office PowerPoint</Application>
  <PresentationFormat>Diavoorstelling (4:3)</PresentationFormat>
  <Paragraphs>84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werken in het huishouden:  geen baan als alle andere !</vt:lpstr>
      <vt:lpstr>inleiding</vt:lpstr>
      <vt:lpstr>toepasselijkheid Regeling Dienstverlening aan huis</vt:lpstr>
      <vt:lpstr>uitzonderingspositie</vt:lpstr>
      <vt:lpstr>wel toepasselijke arbeidsrecht</vt:lpstr>
      <vt:lpstr>kenmerken werknemers</vt:lpstr>
      <vt:lpstr>kenmerken werkgevers</vt:lpstr>
      <vt:lpstr>rechtvaardiging door wetgever</vt:lpstr>
      <vt:lpstr>bezwaren</vt:lpstr>
      <vt:lpstr>geen objectief gerechtvaardigd indirect  onderscheid</vt:lpstr>
      <vt:lpstr>politiek en maatschappelijk debat</vt:lpstr>
    </vt:vector>
  </TitlesOfParts>
  <Company>jobcrem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Werken in het huishouden: geen baan als alle andere!</dc:title>
  <dc:creator>eva  cremers</dc:creator>
  <cp:lastModifiedBy>Bijleveld</cp:lastModifiedBy>
  <cp:revision>9</cp:revision>
  <dcterms:created xsi:type="dcterms:W3CDTF">2015-11-25T08:30:00Z</dcterms:created>
  <dcterms:modified xsi:type="dcterms:W3CDTF">2015-11-26T21:13:44Z</dcterms:modified>
</cp:coreProperties>
</file>